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5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052736"/>
            <a:ext cx="85324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b="1" dirty="0" smtClean="0">
              <a:latin typeface="Times New Roman" pitchFamily="18" charset="0"/>
              <a:cs typeface="Times New Roman" pitchFamily="18" charset="0"/>
              <a:sym typeface="Comic Sans MS"/>
            </a:endParaRPr>
          </a:p>
          <a:p>
            <a:pPr lvl="0" algn="ctr"/>
            <a:endParaRPr lang="ru-RU" sz="4400" b="1" dirty="0" smtClean="0">
              <a:latin typeface="Times New Roman" pitchFamily="18" charset="0"/>
              <a:cs typeface="Times New Roman" pitchFamily="18" charset="0"/>
              <a:sym typeface="Comic Sans MS"/>
            </a:endParaRPr>
          </a:p>
          <a:p>
            <a:pPr lvl="0"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Comic Sans MS"/>
              </a:rPr>
              <a:t>ОПРЕДЕЛЕНИЕ ЛОГАРИФМА. СВОЙСТВА ЛОГАРИФМОВ.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4221088"/>
            <a:ext cx="2915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Мазитова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Р.Р.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кафедры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естествен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92867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Логарифмические уравнения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3" name="Object 8"/>
          <p:cNvGraphicFramePr>
            <a:graphicFrameLocks noChangeAspect="1"/>
          </p:cNvGraphicFramePr>
          <p:nvPr/>
        </p:nvGraphicFramePr>
        <p:xfrm>
          <a:off x="611560" y="1916832"/>
          <a:ext cx="2312813" cy="712200"/>
        </p:xfrm>
        <a:graphic>
          <a:graphicData uri="http://schemas.openxmlformats.org/presentationml/2006/ole">
            <p:oleObj spid="_x0000_s19458" name="Формула" r:id="rId3" imgW="660400" imgH="228600" progId="">
              <p:embed/>
            </p:oleObj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755576" y="2636912"/>
          <a:ext cx="1590875" cy="686349"/>
        </p:xfrm>
        <a:graphic>
          <a:graphicData uri="http://schemas.openxmlformats.org/presentationml/2006/ole">
            <p:oleObj spid="_x0000_s19459" name="Формула" r:id="rId4" imgW="418918" imgH="203112" progId="">
              <p:embed/>
            </p:oleObj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755576" y="3429000"/>
          <a:ext cx="1630178" cy="580009"/>
        </p:xfrm>
        <a:graphic>
          <a:graphicData uri="http://schemas.openxmlformats.org/presentationml/2006/ole">
            <p:oleObj spid="_x0000_s19460" name="Формула" r:id="rId5" imgW="444114" imgH="177646" progId="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5580112" y="1772816"/>
          <a:ext cx="2494182" cy="700683"/>
        </p:xfrm>
        <a:graphic>
          <a:graphicData uri="http://schemas.openxmlformats.org/presentationml/2006/ole">
            <p:oleObj spid="_x0000_s19461" name="Формула" r:id="rId6" imgW="723586" imgH="228501" progId="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6156176" y="2564904"/>
          <a:ext cx="1788463" cy="706958"/>
        </p:xfrm>
        <a:graphic>
          <a:graphicData uri="http://schemas.openxmlformats.org/presentationml/2006/ole">
            <p:oleObj spid="_x0000_s19462" name="Формула" r:id="rId7" imgW="457002" imgH="203112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00192" y="3356992"/>
          <a:ext cx="1360311" cy="1008112"/>
        </p:xfrm>
        <a:graphic>
          <a:graphicData uri="http://schemas.openxmlformats.org/presentationml/2006/ole">
            <p:oleObj spid="_x0000_s19463" name="Формула" r:id="rId8" imgW="393359" imgH="406048" progId="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491880" y="3861048"/>
          <a:ext cx="2077441" cy="648072"/>
        </p:xfrm>
        <a:graphic>
          <a:graphicData uri="http://schemas.openxmlformats.org/presentationml/2006/ole">
            <p:oleObj spid="_x0000_s19468" name="Формула" r:id="rId9" imgW="723586" imgH="253890" progId="">
              <p:embed/>
            </p:oleObj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707904" y="4365104"/>
          <a:ext cx="1599566" cy="652548"/>
        </p:xfrm>
        <a:graphic>
          <a:graphicData uri="http://schemas.openxmlformats.org/presentationml/2006/ole">
            <p:oleObj spid="_x0000_s19469" name="Формула" r:id="rId10" imgW="609600" imgH="279400" progId="">
              <p:embed/>
            </p:oleObj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3779912" y="5085184"/>
          <a:ext cx="1546692" cy="504055"/>
        </p:xfrm>
        <a:graphic>
          <a:graphicData uri="http://schemas.openxmlformats.org/presentationml/2006/ole">
            <p:oleObj spid="_x0000_s19470" name="Формула" r:id="rId11" imgW="342603" imgH="17764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03648" y="616530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Самарский энергетический колледж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Картинки по запросу самарский энергетический колледж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957598"/>
            <a:ext cx="807168" cy="9004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71600" y="1844824"/>
            <a:ext cx="705678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Логарифмом числа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основанию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называется показатель степени,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которую нужно возвести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а,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чтобы получить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39752" y="3933056"/>
          <a:ext cx="4496295" cy="1435514"/>
        </p:xfrm>
        <a:graphic>
          <a:graphicData uri="http://schemas.openxmlformats.org/presentationml/2006/ole">
            <p:oleObj spid="_x0000_s1026" name="Формула" r:id="rId4" imgW="1308100" imgH="469900" progId="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79712" y="90872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ОПРЕДЕЛЕНИЕ ЛОГАРИФМА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1628801"/>
          <a:ext cx="914400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620688"/>
            <a:ext cx="2714612" cy="928670"/>
          </a:xfrm>
        </p:spPr>
        <p:txBody>
          <a:bodyPr/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251520" y="1700808"/>
          <a:ext cx="2291531" cy="845151"/>
        </p:xfrm>
        <a:graphic>
          <a:graphicData uri="http://schemas.openxmlformats.org/presentationml/2006/ole">
            <p:oleObj spid="_x0000_s2050" name="Формула" r:id="rId3" imgW="520474" imgH="215806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1840" y="1772816"/>
          <a:ext cx="3573413" cy="681004"/>
        </p:xfrm>
        <a:graphic>
          <a:graphicData uri="http://schemas.openxmlformats.org/presentationml/2006/ole">
            <p:oleObj spid="_x0000_s2051" name="Формула" r:id="rId4" imgW="1066800" imgH="228600" progId="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79512" y="2780928"/>
          <a:ext cx="2551726" cy="869354"/>
        </p:xfrm>
        <a:graphic>
          <a:graphicData uri="http://schemas.openxmlformats.org/presentationml/2006/ole">
            <p:oleObj spid="_x0000_s2052" name="Формула" r:id="rId5" imgW="596900" imgH="228600" progId="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3131840" y="2780928"/>
          <a:ext cx="4173612" cy="733851"/>
        </p:xfrm>
        <a:graphic>
          <a:graphicData uri="http://schemas.openxmlformats.org/presentationml/2006/ole">
            <p:oleObj spid="_x0000_s2053" name="Формула" r:id="rId6" imgW="1155700" imgH="228600" progId="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51520" y="3933056"/>
          <a:ext cx="2168029" cy="780295"/>
        </p:xfrm>
        <a:graphic>
          <a:graphicData uri="http://schemas.openxmlformats.org/presentationml/2006/ole">
            <p:oleObj spid="_x0000_s2054" name="Формула" r:id="rId7" imgW="532937" imgH="215713" progId="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771800" y="3933056"/>
          <a:ext cx="3807470" cy="734260"/>
        </p:xfrm>
        <a:graphic>
          <a:graphicData uri="http://schemas.openxmlformats.org/presentationml/2006/ole">
            <p:oleObj spid="_x0000_s2055" name="Формула" r:id="rId8" imgW="1054100" imgH="22860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79512" y="4869160"/>
          <a:ext cx="2609879" cy="1224136"/>
        </p:xfrm>
        <a:graphic>
          <a:graphicData uri="http://schemas.openxmlformats.org/presentationml/2006/ole">
            <p:oleObj spid="_x0000_s2056" name="Формула" r:id="rId9" imgW="558558" imgH="406224" progId="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771800" y="4869160"/>
          <a:ext cx="3895229" cy="1119976"/>
        </p:xfrm>
        <a:graphic>
          <a:graphicData uri="http://schemas.openxmlformats.org/presentationml/2006/ole">
            <p:oleObj spid="_x0000_s2057" name="Формула" r:id="rId10" imgW="1256755" imgH="406224" progId="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23528" y="6021288"/>
          <a:ext cx="2159905" cy="1124744"/>
        </p:xfrm>
        <a:graphic>
          <a:graphicData uri="http://schemas.openxmlformats.org/presentationml/2006/ole">
            <p:oleObj spid="_x0000_s2058" name="Формула" r:id="rId11" imgW="545626" imgH="406048" progId="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627784" y="6093296"/>
          <a:ext cx="4806950" cy="1052736"/>
        </p:xfrm>
        <a:graphic>
          <a:graphicData uri="http://schemas.openxmlformats.org/presentationml/2006/ole">
            <p:oleObj spid="_x0000_s2059" name="Формула" r:id="rId12" imgW="1269449" imgH="40622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Свойства логарифмов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85831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4143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endParaRPr lang="en-GB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т.к.</a:t>
                      </a:r>
                      <a:endParaRPr lang="en-GB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endParaRPr lang="ru-RU" sz="28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т.к. </a:t>
                      </a:r>
                      <a:endParaRPr lang="en-GB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8573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14554"/>
            <a:ext cx="1543050" cy="476250"/>
          </a:xfrm>
          <a:prstGeom prst="rect">
            <a:avLst/>
          </a:prstGeom>
          <a:noFill/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214554"/>
            <a:ext cx="3219450" cy="485775"/>
          </a:xfrm>
          <a:prstGeom prst="rect">
            <a:avLst/>
          </a:prstGeom>
          <a:noFill/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714620"/>
            <a:ext cx="3695700" cy="485775"/>
          </a:xfrm>
          <a:prstGeom prst="rect">
            <a:avLst/>
          </a:prstGeom>
          <a:noFill/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571876"/>
            <a:ext cx="1552575" cy="476250"/>
          </a:xfrm>
          <a:prstGeom prst="rect">
            <a:avLst/>
          </a:prstGeom>
          <a:noFill/>
        </p:spPr>
      </p:pic>
      <p:pic>
        <p:nvPicPr>
          <p:cNvPr id="24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00438"/>
            <a:ext cx="3209925" cy="485775"/>
          </a:xfrm>
          <a:prstGeom prst="rect">
            <a:avLst/>
          </a:prstGeom>
          <a:noFill/>
        </p:spPr>
      </p:pic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000504"/>
            <a:ext cx="3686175" cy="48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Свойства логарифмов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1587830"/>
          <a:ext cx="885831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4143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6590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GB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en-GB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14554"/>
            <a:ext cx="2886075" cy="476250"/>
          </a:xfrm>
          <a:prstGeom prst="rect">
            <a:avLst/>
          </a:prstGeom>
          <a:noFill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214554"/>
            <a:ext cx="3571875" cy="485775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643182"/>
            <a:ext cx="3619500" cy="485775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-68263" y="9429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-68263" y="14287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621" name="Picture 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429000"/>
            <a:ext cx="3467100" cy="485775"/>
          </a:xfrm>
          <a:prstGeom prst="rect">
            <a:avLst/>
          </a:prstGeom>
          <a:noFill/>
        </p:spPr>
      </p:pic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929066"/>
            <a:ext cx="2133600" cy="476250"/>
          </a:xfrm>
          <a:prstGeom prst="rect">
            <a:avLst/>
          </a:prstGeom>
          <a:noFill/>
        </p:spPr>
      </p:pic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429132"/>
            <a:ext cx="2400300" cy="485775"/>
          </a:xfrm>
          <a:prstGeom prst="rect">
            <a:avLst/>
          </a:prstGeom>
          <a:noFill/>
        </p:spPr>
      </p:pic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Свойства логарифмов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1268760"/>
          <a:ext cx="882164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8852"/>
                <a:gridCol w="4912792"/>
              </a:tblGrid>
              <a:tr h="501211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3309">
                <a:tc>
                  <a:txBody>
                    <a:bodyPr/>
                    <a:lstStyle/>
                    <a:p>
                      <a:endParaRPr lang="ru-RU" sz="28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GB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en-GB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en-GB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143116"/>
            <a:ext cx="3000375" cy="866775"/>
          </a:xfrm>
          <a:prstGeom prst="rect">
            <a:avLst/>
          </a:prstGeom>
          <a:noFill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988840"/>
            <a:ext cx="3286125" cy="866775"/>
          </a:xfrm>
          <a:prstGeom prst="rect">
            <a:avLst/>
          </a:prstGeom>
          <a:noFill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2708920"/>
            <a:ext cx="2209800" cy="866775"/>
          </a:xfrm>
          <a:prstGeom prst="rect">
            <a:avLst/>
          </a:prstGeom>
          <a:noFill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2708920"/>
            <a:ext cx="2609850" cy="866775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97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717032"/>
            <a:ext cx="4114800" cy="800100"/>
          </a:xfrm>
          <a:prstGeom prst="rect">
            <a:avLst/>
          </a:prstGeom>
          <a:noFill/>
        </p:spPr>
      </p:pic>
      <p:pic>
        <p:nvPicPr>
          <p:cNvPr id="24596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725144"/>
            <a:ext cx="3324225" cy="447675"/>
          </a:xfrm>
          <a:prstGeom prst="rect">
            <a:avLst/>
          </a:prstGeom>
          <a:noFill/>
        </p:spPr>
      </p:pic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Свойства логарифмов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2390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1268760"/>
          <a:ext cx="882164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8852"/>
                <a:gridCol w="4912792"/>
              </a:tblGrid>
              <a:tr h="476238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3802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GB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en-GB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780928"/>
            <a:ext cx="2238375" cy="942975"/>
          </a:xfrm>
          <a:prstGeom prst="rect">
            <a:avLst/>
          </a:prstGeom>
          <a:noFill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1" y="2132857"/>
            <a:ext cx="2376264" cy="874536"/>
          </a:xfrm>
          <a:prstGeom prst="rect">
            <a:avLst/>
          </a:prstGeom>
          <a:noFill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71"/>
          <a:stretch>
            <a:fillRect/>
          </a:stretch>
        </p:blipFill>
        <p:spPr bwMode="auto">
          <a:xfrm>
            <a:off x="6588224" y="2132856"/>
            <a:ext cx="2343878" cy="864096"/>
          </a:xfrm>
          <a:prstGeom prst="rect">
            <a:avLst/>
          </a:prstGeom>
          <a:noFill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645024"/>
            <a:ext cx="2952328" cy="832708"/>
          </a:xfrm>
          <a:prstGeom prst="rect">
            <a:avLst/>
          </a:prstGeom>
          <a:noFill/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581"/>
          <a:stretch>
            <a:fillRect/>
          </a:stretch>
        </p:blipFill>
        <p:spPr bwMode="auto">
          <a:xfrm>
            <a:off x="7236296" y="3789040"/>
            <a:ext cx="1687835" cy="48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23528" y="908720"/>
          <a:ext cx="8389596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4501164"/>
              </a:tblGrid>
              <a:tr h="15812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304">
                <a:tc>
                  <a:txBody>
                    <a:bodyPr/>
                    <a:lstStyle/>
                    <a:p>
                      <a:endParaRPr lang="ru-RU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GB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en-GB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428868"/>
            <a:ext cx="2238375" cy="942975"/>
          </a:xfrm>
          <a:prstGeom prst="rect">
            <a:avLst/>
          </a:prstGeom>
          <a:noFill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700808"/>
            <a:ext cx="3914775" cy="942975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2564904"/>
            <a:ext cx="2390775" cy="942975"/>
          </a:xfrm>
          <a:prstGeom prst="rect">
            <a:avLst/>
          </a:prstGeom>
          <a:noFill/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-68263" y="14001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-68263" y="23431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789040"/>
            <a:ext cx="2905125" cy="942975"/>
          </a:xfrm>
          <a:prstGeom prst="rect">
            <a:avLst/>
          </a:prstGeom>
          <a:noFill/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869160"/>
            <a:ext cx="2047875" cy="485775"/>
          </a:xfrm>
          <a:prstGeom prst="rect">
            <a:avLst/>
          </a:prstGeom>
          <a:noFill/>
        </p:spPr>
      </p:pic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Особые логарифмы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85831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4143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GB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Десятичный логарифм</a:t>
                      </a:r>
                    </a:p>
                    <a:p>
                      <a:endParaRPr lang="ru-RU" sz="28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 Натуральный логарифм</a:t>
                      </a:r>
                    </a:p>
                    <a:p>
                      <a:endParaRPr lang="ru-RU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e=2,7(1828)</a:t>
                      </a:r>
                      <a:endParaRPr lang="ru-RU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714620"/>
            <a:ext cx="2000250" cy="476250"/>
          </a:xfrm>
          <a:prstGeom prst="rect">
            <a:avLst/>
          </a:prstGeom>
          <a:noFill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643182"/>
            <a:ext cx="3933825" cy="476250"/>
          </a:xfrm>
          <a:prstGeom prst="rect">
            <a:avLst/>
          </a:prstGeom>
          <a:noFill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143248"/>
            <a:ext cx="1914525" cy="485775"/>
          </a:xfrm>
          <a:prstGeom prst="rect">
            <a:avLst/>
          </a:prstGeom>
          <a:noFill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500570"/>
            <a:ext cx="3305175" cy="485775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429132"/>
            <a:ext cx="18478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82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Слайд 1</vt:lpstr>
      <vt:lpstr>Слайд 2</vt:lpstr>
      <vt:lpstr>Примеры</vt:lpstr>
      <vt:lpstr>Свойства логарифмов</vt:lpstr>
      <vt:lpstr>Свойства логарифмов</vt:lpstr>
      <vt:lpstr>Свойства логарифмов</vt:lpstr>
      <vt:lpstr>Свойства логарифмов</vt:lpstr>
      <vt:lpstr>Слайд 8</vt:lpstr>
      <vt:lpstr>Особые логарифмы</vt:lpstr>
      <vt:lpstr>Логарифмические уравнения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Руфия</dc:creator>
  <cp:lastModifiedBy>Руфия</cp:lastModifiedBy>
  <cp:revision>62</cp:revision>
  <dcterms:created xsi:type="dcterms:W3CDTF">2018-02-18T14:57:43Z</dcterms:created>
  <dcterms:modified xsi:type="dcterms:W3CDTF">2019-11-03T11:56:16Z</dcterms:modified>
</cp:coreProperties>
</file>